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602" r:id="rId2"/>
    <p:sldId id="640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1" r:id="rId13"/>
    <p:sldId id="663" r:id="rId14"/>
    <p:sldId id="662" r:id="rId15"/>
    <p:sldId id="660" r:id="rId16"/>
    <p:sldId id="651" r:id="rId17"/>
    <p:sldId id="650" r:id="rId18"/>
    <p:sldId id="647" r:id="rId1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777F474-D1C7-412F-A556-CDF6B4CF9FC1}">
          <p14:sldIdLst>
            <p14:sldId id="602"/>
            <p14:sldId id="640"/>
            <p14:sldId id="648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1"/>
            <p14:sldId id="663"/>
            <p14:sldId id="662"/>
            <p14:sldId id="660"/>
            <p14:sldId id="651"/>
            <p14:sldId id="650"/>
            <p14:sldId id="647"/>
          </p14:sldIdLst>
        </p14:section>
        <p14:section name="Backup" id="{7F2A7FE0-208B-42E2-AC31-041A54E08B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Hong" initials="LH" lastIdx="1" clrIdx="0">
    <p:extLst/>
  </p:cmAuthor>
  <p:cmAuthor id="2" name="Sandra Koch" initials="SK" lastIdx="21" clrIdx="1">
    <p:extLst>
      <p:ext uri="{19B8F6BF-5375-455C-9EA6-DF929625EA0E}">
        <p15:presenceInfo xmlns:p15="http://schemas.microsoft.com/office/powerpoint/2012/main" userId="772dc5e2682b7c0e" providerId="Windows Live"/>
      </p:ext>
    </p:extLst>
  </p:cmAuthor>
  <p:cmAuthor id="3" name="Fabian" initials="F.L." lastIdx="1" clrIdx="2">
    <p:extLst>
      <p:ext uri="{19B8F6BF-5375-455C-9EA6-DF929625EA0E}">
        <p15:presenceInfo xmlns:p15="http://schemas.microsoft.com/office/powerpoint/2012/main" userId="Fab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3C8"/>
    <a:srgbClr val="DE7CFC"/>
    <a:srgbClr val="102379"/>
    <a:srgbClr val="DBF010"/>
    <a:srgbClr val="1E4A76"/>
    <a:srgbClr val="215284"/>
    <a:srgbClr val="C8C8C8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5743" autoAdjust="0"/>
  </p:normalViewPr>
  <p:slideViewPr>
    <p:cSldViewPr>
      <p:cViewPr varScale="1">
        <p:scale>
          <a:sx n="76" d="100"/>
          <a:sy n="76" d="100"/>
        </p:scale>
        <p:origin x="1518" y="102"/>
      </p:cViewPr>
      <p:guideLst>
        <p:guide orient="horz" pos="894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9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Star Wars I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similar movies solely based on the abstract are Star Wars II, Star Wars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film, Return of the Jedi, The Empire Strikes Back and The Big Fisherman.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returns Inception as best fit 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Infection, Incognito, Inchon and Inspector as closest movie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1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900569" y="1527810"/>
            <a:ext cx="8877300" cy="4459605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15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06352" y="2645625"/>
            <a:ext cx="6434842" cy="446276"/>
          </a:xfrm>
        </p:spPr>
        <p:txBody>
          <a:bodyPr/>
          <a:lstStyle>
            <a:lvl1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511030" y="3895526"/>
            <a:ext cx="5202237" cy="312265"/>
          </a:xfrm>
        </p:spPr>
        <p:txBody>
          <a:bodyPr/>
          <a:lstStyle>
            <a:lvl1pPr>
              <a:defRPr/>
            </a:lvl1pPr>
          </a:lstStyle>
          <a:p>
            <a:pPr marL="12700" marR="5080">
              <a:lnSpc>
                <a:spcPct val="125000"/>
              </a:lnSpc>
            </a:pPr>
            <a:r>
              <a:rPr lang="en-US" sz="1800" noProof="0" dirty="0">
                <a:solidFill>
                  <a:schemeClr val="bg1"/>
                </a:solidFill>
                <a:latin typeface="Arial"/>
                <a:cs typeface="Arial"/>
              </a:rPr>
              <a:t>Insert your Description here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9FB00D-E316-41AD-883D-9362BD779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5" y="611774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4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70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-43320" y="809625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 userDrawn="1"/>
        </p:nvSpPr>
        <p:spPr>
          <a:xfrm>
            <a:off x="-43320" y="6015609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5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mtClean="0"/>
              <a:t>‹#›</a:t>
            </a:fld>
            <a:endParaRPr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52425"/>
            <a:ext cx="9601200" cy="369332"/>
          </a:xfr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Univers Condensed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object 7"/>
          <p:cNvSpPr txBox="1"/>
          <p:nvPr userDrawn="1"/>
        </p:nvSpPr>
        <p:spPr>
          <a:xfrm>
            <a:off x="546100" y="6112823"/>
            <a:ext cx="2947035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1100" b="1" dirty="0">
                <a:latin typeface="Times New Roman"/>
                <a:cs typeface="Times New Roman"/>
              </a:rPr>
              <a:t>Movie </a:t>
            </a:r>
            <a:r>
              <a:rPr lang="de-DE" sz="1100" b="1" dirty="0" err="1">
                <a:latin typeface="Times New Roman"/>
                <a:cs typeface="Times New Roman"/>
              </a:rPr>
              <a:t>Recommender</a:t>
            </a:r>
            <a:endParaRPr lang="de-DE" sz="11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850" dirty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 err="1">
                <a:latin typeface="Times New Roman"/>
                <a:cs typeface="Times New Roman"/>
              </a:rPr>
              <a:t>Semantic</a:t>
            </a:r>
            <a:r>
              <a:rPr lang="de-DE" sz="1100" spc="-5" dirty="0">
                <a:latin typeface="Times New Roman"/>
                <a:cs typeface="Times New Roman"/>
              </a:rPr>
              <a:t> Web Technologies</a:t>
            </a:r>
          </a:p>
          <a:p>
            <a:pPr marL="12700" marR="5080">
              <a:lnSpc>
                <a:spcPct val="79500"/>
              </a:lnSpc>
            </a:pPr>
            <a:r>
              <a:rPr lang="de-DE" sz="1100" spc="-5" dirty="0">
                <a:latin typeface="Times New Roman"/>
                <a:cs typeface="Times New Roman"/>
              </a:rPr>
              <a:t>University </a:t>
            </a:r>
            <a:r>
              <a:rPr lang="de-DE" sz="1100" spc="-5" dirty="0" err="1">
                <a:latin typeface="Times New Roman"/>
                <a:cs typeface="Times New Roman"/>
              </a:rPr>
              <a:t>of</a:t>
            </a:r>
            <a:r>
              <a:rPr lang="de-DE" sz="1100" spc="-5" dirty="0">
                <a:latin typeface="Times New Roman"/>
                <a:cs typeface="Times New Roman"/>
              </a:rPr>
              <a:t> Mannheim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4E3F31-32D4-4656-9816-0F4776741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36" y="611282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2725" y="276224"/>
            <a:ext cx="9594575" cy="543795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725" y="970776"/>
            <a:ext cx="9594575" cy="323165"/>
          </a:xfrm>
        </p:spPr>
        <p:txBody>
          <a:bodyPr/>
          <a:lstStyle>
            <a:lvl1pPr>
              <a:defRPr sz="21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552726" y="1434086"/>
            <a:ext cx="9594574" cy="1431161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E7D0604E-E1FD-4388-AC17-65228C8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6138" y="6904716"/>
            <a:ext cx="407669" cy="153888"/>
          </a:xfrm>
        </p:spPr>
        <p:txBody>
          <a:bodyPr anchor="ctr"/>
          <a:lstStyle>
            <a:lvl1pPr>
              <a:defRPr sz="1000" b="1"/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‹#›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3A3CA5-736D-4892-A156-5CADBE1A1568}"/>
              </a:ext>
            </a:extLst>
          </p:cNvPr>
          <p:cNvSpPr/>
          <p:nvPr userDrawn="1"/>
        </p:nvSpPr>
        <p:spPr>
          <a:xfrm>
            <a:off x="-43320" y="895398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65A8C6-089D-4C95-8AC7-3CEAA2B9DEEA}"/>
              </a:ext>
            </a:extLst>
          </p:cNvPr>
          <p:cNvCxnSpPr>
            <a:cxnSpLocks/>
          </p:cNvCxnSpPr>
          <p:nvPr userDrawn="1"/>
        </p:nvCxnSpPr>
        <p:spPr>
          <a:xfrm>
            <a:off x="9867265" y="6840136"/>
            <a:ext cx="0" cy="22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7C5EBC0D-8066-4B5E-9E09-2881A3B051D6}"/>
              </a:ext>
            </a:extLst>
          </p:cNvPr>
          <p:cNvSpPr/>
          <p:nvPr userDrawn="1"/>
        </p:nvSpPr>
        <p:spPr>
          <a:xfrm>
            <a:off x="-43320" y="6792697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5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0"/>
          <p:cNvSpPr>
            <a:spLocks noGrp="1" noChangeAspect="1"/>
          </p:cNvSpPr>
          <p:nvPr>
            <p:ph type="body" sz="quarter" idx="15"/>
          </p:nvPr>
        </p:nvSpPr>
        <p:spPr>
          <a:xfrm>
            <a:off x="5642226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Quelle: APA!!!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112476B6-A6C4-4FD6-82A4-3FC1300A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Source: APA!!!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4" y="2146300"/>
            <a:ext cx="9077325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id="{E27A0574-4269-40E7-9474-E8CC57740690}"/>
              </a:ext>
            </a:extLst>
          </p:cNvPr>
          <p:cNvSpPr txBox="1"/>
          <p:nvPr userDrawn="1"/>
        </p:nvSpPr>
        <p:spPr>
          <a:xfrm>
            <a:off x="5880099" y="4001949"/>
            <a:ext cx="3200400" cy="585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39,0</a:t>
            </a:r>
          </a:p>
          <a:p>
            <a:pPr marL="12700" marR="5080" algn="ctr">
              <a:lnSpc>
                <a:spcPts val="2400"/>
              </a:lnSpc>
            </a:pP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id="{570AB799-10F1-47D6-A45D-2538EE05721F}"/>
              </a:ext>
            </a:extLst>
          </p:cNvPr>
          <p:cNvSpPr txBox="1"/>
          <p:nvPr userDrawn="1"/>
        </p:nvSpPr>
        <p:spPr>
          <a:xfrm>
            <a:off x="6490313" y="4928424"/>
            <a:ext cx="19799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33,2</a:t>
            </a: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id="{5822D9A0-50B7-4EDE-9484-1F2923198E1B}"/>
              </a:ext>
            </a:extLst>
          </p:cNvPr>
          <p:cNvSpPr txBox="1"/>
          <p:nvPr userDrawn="1"/>
        </p:nvSpPr>
        <p:spPr>
          <a:xfrm>
            <a:off x="4401478" y="5846835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  4,9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68F4B-C012-418C-B3CC-47C7A2EB7418}"/>
              </a:ext>
            </a:extLst>
          </p:cNvPr>
          <p:cNvSpPr txBox="1"/>
          <p:nvPr userDrawn="1"/>
        </p:nvSpPr>
        <p:spPr>
          <a:xfrm>
            <a:off x="1148946" y="2727393"/>
            <a:ext cx="1912341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b="1" spc="-5" dirty="0">
                <a:solidFill>
                  <a:schemeClr val="bg1"/>
                </a:solidFill>
                <a:cs typeface="Arial"/>
              </a:rPr>
              <a:t>ZZ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7C16CCB-7094-411E-BD40-E1973D976CAA}"/>
              </a:ext>
            </a:extLst>
          </p:cNvPr>
          <p:cNvSpPr txBox="1"/>
          <p:nvPr userDrawn="1"/>
        </p:nvSpPr>
        <p:spPr>
          <a:xfrm>
            <a:off x="1155700" y="3781425"/>
            <a:ext cx="1915768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B520F18-9741-49A8-B2B8-446154BA2CD5}"/>
              </a:ext>
            </a:extLst>
          </p:cNvPr>
          <p:cNvSpPr txBox="1"/>
          <p:nvPr userDrawn="1"/>
        </p:nvSpPr>
        <p:spPr>
          <a:xfrm>
            <a:off x="1155700" y="5048668"/>
            <a:ext cx="1905000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A33A519E-DAE4-4BBE-8CE3-9C6F7828A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875" y="7008813"/>
            <a:ext cx="9077324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92333"/>
          </a:xfrm>
        </p:spPr>
        <p:txBody>
          <a:bodyPr/>
          <a:lstStyle/>
          <a:p>
            <a:fld id="{AE127A91-63CE-489B-A9B2-FAC81C361E1B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9AB8D49-4C79-4C07-B69A-F60DE202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6" y="124613"/>
            <a:ext cx="10103646" cy="9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DAA50E-CC5B-4C8A-9985-925AF2F8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16" y="1403923"/>
            <a:ext cx="10103646" cy="54978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7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81" y="779430"/>
            <a:ext cx="893443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4972" y="2745668"/>
            <a:ext cx="8743454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3" r:id="rId4"/>
    <p:sldLayoutId id="2147483674" r:id="rId5"/>
    <p:sldLayoutId id="214748367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2645625"/>
            <a:ext cx="6434842" cy="492443"/>
          </a:xfrm>
        </p:spPr>
        <p:txBody>
          <a:bodyPr/>
          <a:lstStyle/>
          <a:p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Movie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349EA0-C788-4356-83DE-A8833AD55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578" y="3895526"/>
            <a:ext cx="5202237" cy="553998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Web Technologies</a:t>
            </a:r>
          </a:p>
          <a:p>
            <a:r>
              <a:rPr lang="de-DE" dirty="0"/>
              <a:t>Fall Semester 2018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7" y="6112823"/>
            <a:ext cx="3827441" cy="849463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10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en-US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4</a:t>
            </a:r>
            <a:r>
              <a:rPr lang="de-DE" sz="1100" spc="-5">
                <a:solidFill>
                  <a:schemeClr val="tx1"/>
                </a:solidFill>
                <a:latin typeface="+mj-lt"/>
                <a:cs typeface="Times New Roman"/>
              </a:rPr>
              <a:t>th </a:t>
            </a:r>
            <a:r>
              <a:rPr lang="de-DE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 2018</a:t>
            </a: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41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and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9903618" y="6905625"/>
            <a:ext cx="407669" cy="153888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24" name="Group 28"/>
          <p:cNvGrpSpPr/>
          <p:nvPr/>
        </p:nvGrpSpPr>
        <p:grpSpPr>
          <a:xfrm>
            <a:off x="2552132" y="1993963"/>
            <a:ext cx="1503001" cy="1471460"/>
            <a:chOff x="163092" y="3520491"/>
            <a:chExt cx="1487727" cy="1554427"/>
          </a:xfrm>
        </p:grpSpPr>
        <p:grpSp>
          <p:nvGrpSpPr>
            <p:cNvPr id="25" name="Group 29"/>
            <p:cNvGrpSpPr/>
            <p:nvPr/>
          </p:nvGrpSpPr>
          <p:grpSpPr>
            <a:xfrm>
              <a:off x="163092" y="3520491"/>
              <a:ext cx="1487727" cy="1554427"/>
              <a:chOff x="-749770" y="5212131"/>
              <a:chExt cx="1487727" cy="1554427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-749770" y="6121494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28" name="Group 35"/>
              <p:cNvGrpSpPr/>
              <p:nvPr/>
            </p:nvGrpSpPr>
            <p:grpSpPr>
              <a:xfrm>
                <a:off x="-645983" y="5212131"/>
                <a:ext cx="1280160" cy="1280160"/>
                <a:chOff x="5740175" y="3314720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Oval 36"/>
                <p:cNvSpPr/>
                <p:nvPr/>
              </p:nvSpPr>
              <p:spPr>
                <a:xfrm>
                  <a:off x="5740175" y="3314720"/>
                  <a:ext cx="533400" cy="5334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0" name="Oval 39"/>
                <p:cNvSpPr/>
                <p:nvPr/>
              </p:nvSpPr>
              <p:spPr>
                <a:xfrm>
                  <a:off x="5796848" y="333230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6" name="TextBox 30"/>
            <p:cNvSpPr txBox="1"/>
            <p:nvPr/>
          </p:nvSpPr>
          <p:spPr>
            <a:xfrm>
              <a:off x="371235" y="3965841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Overlap Similarity</a:t>
              </a:r>
            </a:p>
          </p:txBody>
        </p:sp>
      </p:grpSp>
      <p:sp>
        <p:nvSpPr>
          <p:cNvPr id="31" name="Right Arrow 2"/>
          <p:cNvSpPr/>
          <p:nvPr/>
        </p:nvSpPr>
        <p:spPr>
          <a:xfrm rot="16200000">
            <a:off x="1544626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32" name="Bent Arrow 10"/>
          <p:cNvSpPr/>
          <p:nvPr/>
        </p:nvSpPr>
        <p:spPr>
          <a:xfrm>
            <a:off x="7980178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bg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5400464" y="1970748"/>
            <a:ext cx="1503000" cy="1471463"/>
            <a:chOff x="6468713" y="3429000"/>
            <a:chExt cx="1487727" cy="1554430"/>
          </a:xfrm>
        </p:grpSpPr>
        <p:grpSp>
          <p:nvGrpSpPr>
            <p:cNvPr id="34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36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37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9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5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Maximum Difference Similarity</a:t>
              </a:r>
            </a:p>
          </p:txBody>
        </p:sp>
      </p:grpSp>
      <p:sp>
        <p:nvSpPr>
          <p:cNvPr id="40" name="Bent Arrow 19"/>
          <p:cNvSpPr/>
          <p:nvPr/>
        </p:nvSpPr>
        <p:spPr>
          <a:xfrm flipH="1">
            <a:off x="2171614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736602" y="3626723"/>
            <a:ext cx="1503000" cy="1471463"/>
            <a:chOff x="834196" y="3429000"/>
            <a:chExt cx="1487727" cy="1554430"/>
          </a:xfrm>
        </p:grpSpPr>
        <p:grpSp>
          <p:nvGrpSpPr>
            <p:cNvPr id="42" name="Group 20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44" name="Oval 21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45" name="Group 22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23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08C3C8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24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43" name="TextBox 25"/>
            <p:cNvSpPr txBox="1"/>
            <p:nvPr/>
          </p:nvSpPr>
          <p:spPr>
            <a:xfrm>
              <a:off x="937980" y="3830618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Magnitude Similarity</a:t>
              </a: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3962617" y="1930797"/>
            <a:ext cx="1503000" cy="1471463"/>
            <a:chOff x="834196" y="3429000"/>
            <a:chExt cx="1487727" cy="1554430"/>
          </a:xfrm>
        </p:grpSpPr>
        <p:grpSp>
          <p:nvGrpSpPr>
            <p:cNvPr id="52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55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6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DE7CFC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57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53" name="TextBox 30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Equality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Similarity</a:t>
              </a:r>
            </a:p>
          </p:txBody>
        </p:sp>
      </p:grpSp>
      <p:sp>
        <p:nvSpPr>
          <p:cNvPr id="58" name="Right Arrow 2"/>
          <p:cNvSpPr/>
          <p:nvPr/>
        </p:nvSpPr>
        <p:spPr>
          <a:xfrm rot="16200000">
            <a:off x="2955110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79" name="Right Arrow 2"/>
          <p:cNvSpPr/>
          <p:nvPr/>
        </p:nvSpPr>
        <p:spPr>
          <a:xfrm rot="16200000">
            <a:off x="4392957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87" name="Right Arrow 2"/>
          <p:cNvSpPr/>
          <p:nvPr/>
        </p:nvSpPr>
        <p:spPr>
          <a:xfrm rot="16200000">
            <a:off x="5803441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88" name="Group 1"/>
          <p:cNvGrpSpPr/>
          <p:nvPr/>
        </p:nvGrpSpPr>
        <p:grpSpPr>
          <a:xfrm>
            <a:off x="6810948" y="1993960"/>
            <a:ext cx="1503000" cy="1471463"/>
            <a:chOff x="6468713" y="3429000"/>
            <a:chExt cx="1487727" cy="1554430"/>
          </a:xfrm>
        </p:grpSpPr>
        <p:grpSp>
          <p:nvGrpSpPr>
            <p:cNvPr id="89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1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2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3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94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0" name="TextBox 57"/>
            <p:cNvSpPr txBox="1"/>
            <p:nvPr/>
          </p:nvSpPr>
          <p:spPr>
            <a:xfrm>
              <a:off x="6572497" y="3830617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Cosine Similarity</a:t>
              </a:r>
            </a:p>
          </p:txBody>
        </p:sp>
      </p:grpSp>
      <p:grpSp>
        <p:nvGrpSpPr>
          <p:cNvPr id="95" name="Group 1"/>
          <p:cNvGrpSpPr/>
          <p:nvPr/>
        </p:nvGrpSpPr>
        <p:grpSpPr>
          <a:xfrm>
            <a:off x="8666525" y="3666674"/>
            <a:ext cx="1503000" cy="1471463"/>
            <a:chOff x="6468713" y="3429000"/>
            <a:chExt cx="1487727" cy="1554430"/>
          </a:xfrm>
        </p:grpSpPr>
        <p:grpSp>
          <p:nvGrpSpPr>
            <p:cNvPr id="96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8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9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0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01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7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Jaro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 Winkler 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8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measures</a:t>
            </a:r>
            <a:r>
              <a:rPr lang="de-DE" dirty="0"/>
              <a:t> and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45" name="Gruppieren 44"/>
          <p:cNvGrpSpPr/>
          <p:nvPr/>
        </p:nvGrpSpPr>
        <p:grpSpPr>
          <a:xfrm>
            <a:off x="2761" y="949513"/>
            <a:ext cx="1917700" cy="317312"/>
            <a:chOff x="2761" y="809625"/>
            <a:chExt cx="1917700" cy="317312"/>
          </a:xfrm>
        </p:grpSpPr>
        <p:sp>
          <p:nvSpPr>
            <p:cNvPr id="8" name="Pfeil nach rechts 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Director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969" y="1205425"/>
            <a:ext cx="1917700" cy="317312"/>
            <a:chOff x="2761" y="809625"/>
            <a:chExt cx="1917700" cy="317312"/>
          </a:xfrm>
        </p:grpSpPr>
        <p:sp>
          <p:nvSpPr>
            <p:cNvPr id="47" name="Pfeil nach rechts 4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Distributors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-2208" y="1482913"/>
            <a:ext cx="1917700" cy="317312"/>
            <a:chOff x="2761" y="809625"/>
            <a:chExt cx="1917700" cy="317312"/>
          </a:xfrm>
        </p:grpSpPr>
        <p:sp>
          <p:nvSpPr>
            <p:cNvPr id="50" name="Pfeil nach rechts 4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Composers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0" y="1738825"/>
            <a:ext cx="1917700" cy="317312"/>
            <a:chOff x="2761" y="809625"/>
            <a:chExt cx="1917700" cy="317312"/>
          </a:xfrm>
        </p:grpSpPr>
        <p:sp>
          <p:nvSpPr>
            <p:cNvPr id="53" name="Pfeil nach rechts 5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Companies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-2208" y="2029110"/>
            <a:ext cx="1917700" cy="317312"/>
            <a:chOff x="2761" y="809625"/>
            <a:chExt cx="1917700" cy="317312"/>
          </a:xfrm>
        </p:grpSpPr>
        <p:sp>
          <p:nvSpPr>
            <p:cNvPr id="56" name="Pfeil nach rechts 5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Writers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0" y="2285022"/>
            <a:ext cx="1917700" cy="317312"/>
            <a:chOff x="2761" y="809625"/>
            <a:chExt cx="1917700" cy="317312"/>
          </a:xfrm>
        </p:grpSpPr>
        <p:sp>
          <p:nvSpPr>
            <p:cNvPr id="59" name="Pfeil nach rechts 5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Year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-7177" y="2562510"/>
            <a:ext cx="1917700" cy="317312"/>
            <a:chOff x="2761" y="809625"/>
            <a:chExt cx="1917700" cy="317312"/>
          </a:xfrm>
        </p:grpSpPr>
        <p:sp>
          <p:nvSpPr>
            <p:cNvPr id="62" name="Pfeil nach rechts 6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Producers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-4969" y="2818422"/>
            <a:ext cx="1917700" cy="317312"/>
            <a:chOff x="2761" y="809625"/>
            <a:chExt cx="1917700" cy="317312"/>
          </a:xfrm>
        </p:grpSpPr>
        <p:sp>
          <p:nvSpPr>
            <p:cNvPr id="65" name="Pfeil nach rechts 6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Studios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-2208" y="3083113"/>
            <a:ext cx="1917700" cy="317312"/>
            <a:chOff x="2761" y="809625"/>
            <a:chExt cx="1917700" cy="317312"/>
          </a:xfrm>
        </p:grpSpPr>
        <p:sp>
          <p:nvSpPr>
            <p:cNvPr id="68" name="Pfeil nach rechts 6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Awards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0" y="3339025"/>
            <a:ext cx="1917700" cy="317312"/>
            <a:chOff x="2761" y="809625"/>
            <a:chExt cx="1917700" cy="317312"/>
          </a:xfrm>
        </p:grpSpPr>
        <p:sp>
          <p:nvSpPr>
            <p:cNvPr id="71" name="Pfeil nach rechts 70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Nominations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-7177" y="3616513"/>
            <a:ext cx="1917700" cy="317312"/>
            <a:chOff x="2761" y="809625"/>
            <a:chExt cx="1917700" cy="317312"/>
          </a:xfrm>
        </p:grpSpPr>
        <p:sp>
          <p:nvSpPr>
            <p:cNvPr id="74" name="Pfeil nach rechts 73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429590" y="809625"/>
              <a:ext cx="126944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DBPedia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-4969" y="3872425"/>
            <a:ext cx="1917700" cy="317312"/>
            <a:chOff x="2761" y="809625"/>
            <a:chExt cx="1917700" cy="317312"/>
          </a:xfrm>
        </p:grpSpPr>
        <p:sp>
          <p:nvSpPr>
            <p:cNvPr id="77" name="Pfeil nach rechts 7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429591" y="809625"/>
              <a:ext cx="1267238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WikiData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-4416" y="4149913"/>
            <a:ext cx="1917700" cy="317312"/>
            <a:chOff x="2761" y="809625"/>
            <a:chExt cx="1917700" cy="317312"/>
          </a:xfrm>
        </p:grpSpPr>
        <p:sp>
          <p:nvSpPr>
            <p:cNvPr id="80" name="Pfeil nach rechts 7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Genres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-2208" y="4405825"/>
            <a:ext cx="1917700" cy="317312"/>
            <a:chOff x="2761" y="809625"/>
            <a:chExt cx="1917700" cy="317312"/>
          </a:xfrm>
        </p:grpSpPr>
        <p:sp>
          <p:nvSpPr>
            <p:cNvPr id="83" name="Pfeil nach rechts 8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Gross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-9385" y="4683313"/>
            <a:ext cx="1917700" cy="317312"/>
            <a:chOff x="2761" y="809625"/>
            <a:chExt cx="1917700" cy="317312"/>
          </a:xfrm>
        </p:grpSpPr>
        <p:sp>
          <p:nvSpPr>
            <p:cNvPr id="86" name="Pfeil nach rechts 8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Subjects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-7177" y="4939225"/>
            <a:ext cx="1917700" cy="317312"/>
            <a:chOff x="2761" y="809625"/>
            <a:chExt cx="1917700" cy="317312"/>
          </a:xfrm>
        </p:grpSpPr>
        <p:sp>
          <p:nvSpPr>
            <p:cNvPr id="89" name="Pfeil nach rechts 8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FSK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0" y="5216713"/>
            <a:ext cx="1917700" cy="317312"/>
            <a:chOff x="2761" y="809625"/>
            <a:chExt cx="1917700" cy="317312"/>
          </a:xfrm>
        </p:grpSpPr>
        <p:sp>
          <p:nvSpPr>
            <p:cNvPr id="92" name="Pfeil nach rechts 9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Languages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1924196" y="971729"/>
            <a:ext cx="425306" cy="303357"/>
            <a:chOff x="3060700" y="1605232"/>
            <a:chExt cx="1739814" cy="1714191"/>
          </a:xfrm>
        </p:grpSpPr>
        <p:sp>
          <p:nvSpPr>
            <p:cNvPr id="97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98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0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24196" y="1242289"/>
            <a:ext cx="425306" cy="303357"/>
            <a:chOff x="3060700" y="1605232"/>
            <a:chExt cx="1739814" cy="1714191"/>
          </a:xfrm>
        </p:grpSpPr>
        <p:sp>
          <p:nvSpPr>
            <p:cNvPr id="124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25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7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9" name="Gruppieren 128"/>
          <p:cNvGrpSpPr/>
          <p:nvPr/>
        </p:nvGrpSpPr>
        <p:grpSpPr>
          <a:xfrm>
            <a:off x="1924196" y="1512849"/>
            <a:ext cx="425306" cy="303357"/>
            <a:chOff x="3060700" y="1605232"/>
            <a:chExt cx="1739814" cy="1714191"/>
          </a:xfrm>
        </p:grpSpPr>
        <p:sp>
          <p:nvSpPr>
            <p:cNvPr id="13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4" name="Gruppieren 133"/>
          <p:cNvGrpSpPr/>
          <p:nvPr/>
        </p:nvGrpSpPr>
        <p:grpSpPr>
          <a:xfrm>
            <a:off x="1924196" y="1783409"/>
            <a:ext cx="425306" cy="303357"/>
            <a:chOff x="3060700" y="1605232"/>
            <a:chExt cx="1739814" cy="1714191"/>
          </a:xfrm>
        </p:grpSpPr>
        <p:sp>
          <p:nvSpPr>
            <p:cNvPr id="13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9" name="Gruppieren 138"/>
          <p:cNvGrpSpPr/>
          <p:nvPr/>
        </p:nvGrpSpPr>
        <p:grpSpPr>
          <a:xfrm>
            <a:off x="1924196" y="2053969"/>
            <a:ext cx="425306" cy="303357"/>
            <a:chOff x="3060700" y="1605232"/>
            <a:chExt cx="1739814" cy="1714191"/>
          </a:xfrm>
        </p:grpSpPr>
        <p:sp>
          <p:nvSpPr>
            <p:cNvPr id="14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4" name="Gruppieren 143"/>
          <p:cNvGrpSpPr/>
          <p:nvPr/>
        </p:nvGrpSpPr>
        <p:grpSpPr>
          <a:xfrm>
            <a:off x="1924196" y="2324529"/>
            <a:ext cx="425306" cy="303357"/>
            <a:chOff x="3060700" y="1605232"/>
            <a:chExt cx="1739814" cy="1714191"/>
          </a:xfrm>
        </p:grpSpPr>
        <p:sp>
          <p:nvSpPr>
            <p:cNvPr id="14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1924196" y="2595089"/>
            <a:ext cx="425306" cy="303357"/>
            <a:chOff x="3060700" y="1605232"/>
            <a:chExt cx="1739814" cy="1714191"/>
          </a:xfrm>
        </p:grpSpPr>
        <p:sp>
          <p:nvSpPr>
            <p:cNvPr id="15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4" name="Gruppieren 153"/>
          <p:cNvGrpSpPr/>
          <p:nvPr/>
        </p:nvGrpSpPr>
        <p:grpSpPr>
          <a:xfrm>
            <a:off x="1924196" y="2865649"/>
            <a:ext cx="425306" cy="303357"/>
            <a:chOff x="3060700" y="1605232"/>
            <a:chExt cx="1739814" cy="1714191"/>
          </a:xfrm>
        </p:grpSpPr>
        <p:sp>
          <p:nvSpPr>
            <p:cNvPr id="15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9" name="Gruppieren 158"/>
          <p:cNvGrpSpPr/>
          <p:nvPr/>
        </p:nvGrpSpPr>
        <p:grpSpPr>
          <a:xfrm>
            <a:off x="1924196" y="3136209"/>
            <a:ext cx="425306" cy="303357"/>
            <a:chOff x="3060700" y="1605232"/>
            <a:chExt cx="1739814" cy="1714191"/>
          </a:xfrm>
        </p:grpSpPr>
        <p:sp>
          <p:nvSpPr>
            <p:cNvPr id="16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1924196" y="3406769"/>
            <a:ext cx="425306" cy="303357"/>
            <a:chOff x="3060700" y="1605232"/>
            <a:chExt cx="1739814" cy="1714191"/>
          </a:xfrm>
        </p:grpSpPr>
        <p:sp>
          <p:nvSpPr>
            <p:cNvPr id="16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9" name="Gruppieren 168"/>
          <p:cNvGrpSpPr/>
          <p:nvPr/>
        </p:nvGrpSpPr>
        <p:grpSpPr>
          <a:xfrm>
            <a:off x="1924196" y="3677329"/>
            <a:ext cx="425306" cy="303357"/>
            <a:chOff x="3060700" y="1605232"/>
            <a:chExt cx="1739814" cy="1714191"/>
          </a:xfrm>
        </p:grpSpPr>
        <p:sp>
          <p:nvSpPr>
            <p:cNvPr id="17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4" name="Gruppieren 173"/>
          <p:cNvGrpSpPr/>
          <p:nvPr/>
        </p:nvGrpSpPr>
        <p:grpSpPr>
          <a:xfrm>
            <a:off x="1924196" y="3947889"/>
            <a:ext cx="425306" cy="303357"/>
            <a:chOff x="3060700" y="1605232"/>
            <a:chExt cx="1739814" cy="1714191"/>
          </a:xfrm>
        </p:grpSpPr>
        <p:sp>
          <p:nvSpPr>
            <p:cNvPr id="17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9" name="Gruppieren 178"/>
          <p:cNvGrpSpPr/>
          <p:nvPr/>
        </p:nvGrpSpPr>
        <p:grpSpPr>
          <a:xfrm>
            <a:off x="1924196" y="4218449"/>
            <a:ext cx="425306" cy="303357"/>
            <a:chOff x="3060700" y="1605232"/>
            <a:chExt cx="1739814" cy="1714191"/>
          </a:xfrm>
        </p:grpSpPr>
        <p:sp>
          <p:nvSpPr>
            <p:cNvPr id="18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4" name="Gruppieren 183"/>
          <p:cNvGrpSpPr/>
          <p:nvPr/>
        </p:nvGrpSpPr>
        <p:grpSpPr>
          <a:xfrm>
            <a:off x="1924196" y="4489009"/>
            <a:ext cx="425306" cy="303357"/>
            <a:chOff x="3060700" y="1605232"/>
            <a:chExt cx="1739814" cy="1714191"/>
          </a:xfrm>
        </p:grpSpPr>
        <p:sp>
          <p:nvSpPr>
            <p:cNvPr id="18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08C3C8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9" name="Gruppieren 188"/>
          <p:cNvGrpSpPr/>
          <p:nvPr/>
        </p:nvGrpSpPr>
        <p:grpSpPr>
          <a:xfrm>
            <a:off x="1924196" y="4759569"/>
            <a:ext cx="425306" cy="303357"/>
            <a:chOff x="3060700" y="1605232"/>
            <a:chExt cx="1739814" cy="1714191"/>
          </a:xfrm>
        </p:grpSpPr>
        <p:sp>
          <p:nvSpPr>
            <p:cNvPr id="19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4" name="Gruppieren 193"/>
          <p:cNvGrpSpPr/>
          <p:nvPr/>
        </p:nvGrpSpPr>
        <p:grpSpPr>
          <a:xfrm>
            <a:off x="1924196" y="5030129"/>
            <a:ext cx="425306" cy="303357"/>
            <a:chOff x="3060700" y="1605232"/>
            <a:chExt cx="1739814" cy="1714191"/>
          </a:xfrm>
        </p:grpSpPr>
        <p:sp>
          <p:nvSpPr>
            <p:cNvPr id="19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9" name="Gruppieren 198"/>
          <p:cNvGrpSpPr/>
          <p:nvPr/>
        </p:nvGrpSpPr>
        <p:grpSpPr>
          <a:xfrm>
            <a:off x="1924196" y="5300695"/>
            <a:ext cx="425306" cy="303357"/>
            <a:chOff x="3060700" y="1605232"/>
            <a:chExt cx="1739814" cy="1714191"/>
          </a:xfrm>
        </p:grpSpPr>
        <p:sp>
          <p:nvSpPr>
            <p:cNvPr id="20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0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09" name="Chevron 2"/>
          <p:cNvSpPr/>
          <p:nvPr/>
        </p:nvSpPr>
        <p:spPr>
          <a:xfrm>
            <a:off x="3898900" y="2889787"/>
            <a:ext cx="2035510" cy="74267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>
                <a:latin typeface="+mj-lt"/>
              </a:rPr>
              <a:t>Linear Combination</a:t>
            </a:r>
            <a:endParaRPr lang="en-US" sz="1400" dirty="0">
              <a:latin typeface="+mj-lt"/>
            </a:endParaRPr>
          </a:p>
        </p:txBody>
      </p:sp>
      <p:sp>
        <p:nvSpPr>
          <p:cNvPr id="218" name="Gleichschenkliges Dreieck 217"/>
          <p:cNvSpPr/>
          <p:nvPr/>
        </p:nvSpPr>
        <p:spPr>
          <a:xfrm rot="5400000">
            <a:off x="1131837" y="2289573"/>
            <a:ext cx="4467326" cy="194310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9" name="AutoShape 2" descr="Image result for inception"/>
          <p:cNvSpPr>
            <a:spLocks noChangeAspect="1" noChangeArrowheads="1"/>
          </p:cNvSpPr>
          <p:nvPr/>
        </p:nvSpPr>
        <p:spPr bwMode="auto">
          <a:xfrm>
            <a:off x="155575" y="-121920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4" y="2454746"/>
            <a:ext cx="1107945" cy="163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Pfeil nach rechts 220"/>
          <p:cNvSpPr/>
          <p:nvPr/>
        </p:nvSpPr>
        <p:spPr>
          <a:xfrm rot="5400000">
            <a:off x="3895761" y="3013823"/>
            <a:ext cx="4366871" cy="55059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</a:rPr>
              <a:t>Ranking</a:t>
            </a:r>
          </a:p>
        </p:txBody>
      </p:sp>
      <p:sp>
        <p:nvSpPr>
          <p:cNvPr id="220" name="AutoShape 5" descr="Image result for batman begins"/>
          <p:cNvSpPr>
            <a:spLocks noChangeAspect="1" noChangeArrowheads="1"/>
          </p:cNvSpPr>
          <p:nvPr/>
        </p:nvSpPr>
        <p:spPr bwMode="auto">
          <a:xfrm>
            <a:off x="155575" y="-1295400"/>
            <a:ext cx="190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42" y="1105684"/>
            <a:ext cx="1272893" cy="180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AutoShape 8" descr="Image result for the prestige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5" y="1561377"/>
            <a:ext cx="1349898" cy="179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59" y="2079191"/>
            <a:ext cx="1320641" cy="180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94" y="3692488"/>
            <a:ext cx="1262656" cy="178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60" y="4025539"/>
            <a:ext cx="1263487" cy="180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4" name="Gruppieren 203"/>
          <p:cNvGrpSpPr/>
          <p:nvPr/>
        </p:nvGrpSpPr>
        <p:grpSpPr>
          <a:xfrm>
            <a:off x="-9385" y="5522962"/>
            <a:ext cx="1917700" cy="317312"/>
            <a:chOff x="2761" y="809625"/>
            <a:chExt cx="1917700" cy="317312"/>
          </a:xfrm>
        </p:grpSpPr>
        <p:sp>
          <p:nvSpPr>
            <p:cNvPr id="205" name="Pfeil nach rechts 20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Abstract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07" name="Gruppieren 206"/>
          <p:cNvGrpSpPr/>
          <p:nvPr/>
        </p:nvGrpSpPr>
        <p:grpSpPr>
          <a:xfrm>
            <a:off x="1914811" y="5606944"/>
            <a:ext cx="425306" cy="303357"/>
            <a:chOff x="3060700" y="1605232"/>
            <a:chExt cx="1739814" cy="1714191"/>
          </a:xfrm>
        </p:grpSpPr>
        <p:sp>
          <p:nvSpPr>
            <p:cNvPr id="208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10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1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12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528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941" y="1175584"/>
            <a:ext cx="6622774" cy="17670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precomputed</a:t>
            </a:r>
            <a:r>
              <a:rPr lang="de-DE" dirty="0"/>
              <a:t> JSON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 </a:t>
            </a:r>
            <a:r>
              <a:rPr lang="de-DE" dirty="0" err="1"/>
              <a:t>movies</a:t>
            </a:r>
            <a:r>
              <a:rPr lang="de-DE" dirty="0"/>
              <a:t> he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movie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accounting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possible </a:t>
            </a:r>
            <a:r>
              <a:rPr lang="de-DE" dirty="0" err="1"/>
              <a:t>spelling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12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895E7-FAEA-4331-A097-6971E07D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99" y="970776"/>
            <a:ext cx="2928308" cy="57661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E2A53E-CB70-4CD2-AF65-3AD26E2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53" y="3853873"/>
            <a:ext cx="3181350" cy="28384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70DF600-E768-47CD-83DA-B5247346181A}"/>
              </a:ext>
            </a:extLst>
          </p:cNvPr>
          <p:cNvSpPr txBox="1"/>
          <p:nvPr/>
        </p:nvSpPr>
        <p:spPr>
          <a:xfrm>
            <a:off x="774700" y="3425566"/>
            <a:ext cx="2590800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dirty="0"/>
              <a:t>e.g.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“Inception“</a:t>
            </a:r>
            <a:endParaRPr lang="de-DE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45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418DECB-C860-4D1F-A3B9-671526AF5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333559"/>
            <a:ext cx="9594575" cy="738664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Application</a:t>
            </a:r>
            <a:endParaRPr lang="de-DE" dirty="0"/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C22A7-4F56-47DA-821F-3A098CD8E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419225"/>
            <a:ext cx="9594575" cy="276999"/>
          </a:xfrm>
        </p:spPr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83C7C5-6422-466A-B9F9-76E43327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13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ED8F04-014F-46BC-9237-793B5894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871" r="23634"/>
          <a:stretch/>
        </p:blipFill>
        <p:spPr>
          <a:xfrm>
            <a:off x="552725" y="1952625"/>
            <a:ext cx="93797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C77A0F-1BBD-41FB-AD53-7D064EF1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66227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6622774" cy="157607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Movies‘ Top 10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counted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,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score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14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B7E7B-540F-4C45-B06B-338289AF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970776"/>
            <a:ext cx="2901025" cy="57811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021179-F54C-4FBB-BB4F-29104D8C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52825"/>
            <a:ext cx="5422900" cy="2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38043" y="2340424"/>
            <a:ext cx="2698996" cy="1691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Outlook – Real time </a:t>
            </a:r>
            <a:r>
              <a:rPr lang="de-DE" dirty="0" err="1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ElasticSearch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15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4" y="1085615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" y="4086225"/>
            <a:ext cx="40782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968456"/>
            <a:ext cx="6153150" cy="28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8" y="2462823"/>
            <a:ext cx="1402461" cy="14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ussdiagramm: Magnetplattenspeicher 9"/>
          <p:cNvSpPr/>
          <p:nvPr/>
        </p:nvSpPr>
        <p:spPr>
          <a:xfrm>
            <a:off x="3093994" y="1085614"/>
            <a:ext cx="804905" cy="103822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5400000">
            <a:off x="2612090" y="2795582"/>
            <a:ext cx="1601171" cy="515247"/>
            <a:chOff x="2761" y="831841"/>
            <a:chExt cx="1917700" cy="345727"/>
          </a:xfrm>
        </p:grpSpPr>
        <p:sp>
          <p:nvSpPr>
            <p:cNvPr id="13" name="Pfeil nach rechts 1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02848" y="869791"/>
              <a:ext cx="14908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Bulk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Load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Rechteck 14"/>
          <p:cNvSpPr/>
          <p:nvPr/>
        </p:nvSpPr>
        <p:spPr>
          <a:xfrm>
            <a:off x="4432300" y="3899452"/>
            <a:ext cx="6153150" cy="1957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7500" y="2437303"/>
            <a:ext cx="1524001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Bonsai.io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37100" y="393233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ElasticSearch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BM-25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probabilistic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weighting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scheme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37100" y="4228102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create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for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accordingly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727575" y="453374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Bulk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Load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push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cluster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737100" y="483104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Search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retrieve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within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milliseconds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27575" y="513882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APIs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RestHighLevelClient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are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tailored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Java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32796" y="408622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539284" y="439234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45772" y="469845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552260" y="500457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558748" y="5310687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4558748" y="5547471"/>
            <a:ext cx="978408" cy="121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5651500" y="5446600"/>
            <a:ext cx="4088020" cy="26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Integration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Javascript-based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App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endParaRPr lang="de-DE" sz="1000" b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17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8584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movies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: 10000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grossing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Put </a:t>
            </a:r>
            <a:r>
              <a:rPr lang="de-DE" dirty="0" err="1"/>
              <a:t>dataset</a:t>
            </a:r>
            <a:r>
              <a:rPr lang="de-DE" dirty="0"/>
              <a:t> on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Filter </a:t>
            </a:r>
            <a:r>
              <a:rPr lang="de-DE" dirty="0" err="1"/>
              <a:t>by</a:t>
            </a:r>
            <a:r>
              <a:rPr lang="de-DE" dirty="0"/>
              <a:t> Year, Genre, Language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more information about recommended movies, integration of services or links e.g. Wikipedia, Rotten Tomatoes, IMDB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16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7005238-3766-481D-8AF4-739E69689590}"/>
              </a:ext>
            </a:extLst>
          </p:cNvPr>
          <p:cNvGrpSpPr/>
          <p:nvPr/>
        </p:nvGrpSpPr>
        <p:grpSpPr>
          <a:xfrm>
            <a:off x="9380500" y="81356"/>
            <a:ext cx="766800" cy="766800"/>
            <a:chOff x="9125977" y="4467170"/>
            <a:chExt cx="766800" cy="766800"/>
          </a:xfrm>
        </p:grpSpPr>
        <p:sp>
          <p:nvSpPr>
            <p:cNvPr id="7" name="Oval 50">
              <a:extLst>
                <a:ext uri="{FF2B5EF4-FFF2-40B4-BE49-F238E27FC236}">
                  <a16:creationId xmlns:a16="http://schemas.microsoft.com/office/drawing/2014/main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2C57FDE-EE12-455A-9399-1BD250B367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Outlook</a:t>
            </a:r>
          </a:p>
        </p:txBody>
      </p:sp>
    </p:spTree>
    <p:extLst>
      <p:ext uri="{BB962C8B-B14F-4D97-AF65-F5344CB8AC3E}">
        <p14:creationId xmlns:p14="http://schemas.microsoft.com/office/powerpoint/2010/main" val="16228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6314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fit </a:t>
            </a:r>
            <a:r>
              <a:rPr lang="de-DE" dirty="0" err="1"/>
              <a:t>for</a:t>
            </a:r>
            <a:r>
              <a:rPr lang="de-DE" dirty="0"/>
              <a:t> Jena </a:t>
            </a:r>
            <a:r>
              <a:rPr lang="de-DE" dirty="0" err="1"/>
              <a:t>and</a:t>
            </a:r>
            <a:r>
              <a:rPr lang="de-DE" dirty="0"/>
              <a:t> SPARQL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costly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results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SPARQL </a:t>
            </a:r>
            <a:r>
              <a:rPr lang="de-DE" dirty="0" err="1"/>
              <a:t>endpoint</a:t>
            </a:r>
            <a:r>
              <a:rPr lang="de-DE" dirty="0"/>
              <a:t> not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ad-hoc </a:t>
            </a:r>
            <a:r>
              <a:rPr lang="de-DE" dirty="0" err="1"/>
              <a:t>queries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Enable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auto-encoders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17</a:t>
            </a:fld>
            <a:endParaRPr lang="en-US" dirty="0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7F0D7F4-36A1-4E3E-B686-D2F9F0DF88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09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3319760"/>
            <a:ext cx="6434842" cy="923330"/>
          </a:xfrm>
        </p:spPr>
        <p:txBody>
          <a:bodyPr/>
          <a:lstStyle/>
          <a:p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429D004-7AAB-4619-9C04-4140B4438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00" y="1190625"/>
            <a:ext cx="1366310" cy="2769989"/>
          </a:xfrm>
        </p:spPr>
        <p:txBody>
          <a:bodyPr/>
          <a:lstStyle/>
          <a:p>
            <a:r>
              <a:rPr lang="de-DE" sz="1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 txBox="1">
            <a:spLocks/>
          </p:cNvSpPr>
          <p:nvPr/>
        </p:nvSpPr>
        <p:spPr>
          <a:xfrm>
            <a:off x="877887" y="6112823"/>
            <a:ext cx="3827441" cy="849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z="1100" kern="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kern="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4th </a:t>
            </a:r>
            <a:r>
              <a:rPr lang="de-DE" sz="1100" spc="-5" dirty="0" err="1">
                <a:solidFill>
                  <a:schemeClr val="tx1"/>
                </a:solidFill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 2018</a:t>
            </a: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spcBef>
                <a:spcPts val="31"/>
              </a:spcBef>
            </a:pP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kern="0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kern="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22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26E3C02-0C82-4A6B-B109-266C801AFC4A}"/>
              </a:ext>
            </a:extLst>
          </p:cNvPr>
          <p:cNvSpPr/>
          <p:nvPr/>
        </p:nvSpPr>
        <p:spPr>
          <a:xfrm>
            <a:off x="1079500" y="1696001"/>
            <a:ext cx="8070273" cy="3685624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2573A2-6BED-40C7-8B50-A200FFA71B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B8E7CA-0DD9-4DE7-925F-59D2D52E1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1ECAAA-CF95-4383-821F-5FE2923D2AAE}"/>
              </a:ext>
            </a:extLst>
          </p:cNvPr>
          <p:cNvSpPr txBox="1"/>
          <p:nvPr/>
        </p:nvSpPr>
        <p:spPr>
          <a:xfrm>
            <a:off x="1384300" y="1911059"/>
            <a:ext cx="74676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Goals and vision for the recommender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Semantic movie datasets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/>
              <a:t>Similarity</a:t>
            </a:r>
            <a:r>
              <a:rPr lang="de-DE" sz="2400" dirty="0"/>
              <a:t> </a:t>
            </a:r>
            <a:r>
              <a:rPr lang="de-DE" sz="2400" dirty="0" err="1"/>
              <a:t>measures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recommendation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Example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Outlook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86463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325318"/>
            <a:ext cx="9594575" cy="494702"/>
          </a:xfrm>
        </p:spPr>
        <p:txBody>
          <a:bodyPr/>
          <a:lstStyle/>
          <a:p>
            <a:r>
              <a:rPr lang="en-US" dirty="0"/>
              <a:t>Goals and vision for the recommender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77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web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Combine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/>
              <a:t>Vision </a:t>
            </a:r>
            <a:r>
              <a:rPr lang="de-DE" i="1" dirty="0" err="1"/>
              <a:t>statement</a:t>
            </a:r>
            <a:endParaRPr lang="de-DE" i="1" dirty="0"/>
          </a:p>
          <a:p>
            <a:endParaRPr lang="de-DE" i="1" dirty="0"/>
          </a:p>
          <a:p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en-US" dirty="0"/>
              <a:t>recommendations that are sometimes main stream and sometimes surprising alternative movies.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3</a:t>
            </a:fld>
            <a:endParaRPr lang="en-US" dirty="0"/>
          </a:p>
        </p:txBody>
      </p:sp>
      <p:sp>
        <p:nvSpPr>
          <p:cNvPr id="6" name="AutoShape 2" descr="Bildergebnis für movie role"/>
          <p:cNvSpPr>
            <a:spLocks noChangeAspect="1" noChangeArrowheads="1"/>
          </p:cNvSpPr>
          <p:nvPr/>
        </p:nvSpPr>
        <p:spPr bwMode="auto">
          <a:xfrm>
            <a:off x="155575" y="-20574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077399"/>
            <a:ext cx="4038600" cy="2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4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1398293"/>
            <a:ext cx="5976339" cy="448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gladiator movie"/>
          <p:cNvSpPr>
            <a:spLocks noChangeAspect="1" noChangeArrowheads="1"/>
          </p:cNvSpPr>
          <p:nvPr/>
        </p:nvSpPr>
        <p:spPr bwMode="auto">
          <a:xfrm>
            <a:off x="155575" y="-2620963"/>
            <a:ext cx="36957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2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5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300" y="962025"/>
            <a:ext cx="6858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0" b="22578"/>
          <a:stretch/>
        </p:blipFill>
        <p:spPr bwMode="auto">
          <a:xfrm>
            <a:off x="241300" y="2257425"/>
            <a:ext cx="5634383" cy="36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82"/>
          <a:stretch/>
        </p:blipFill>
        <p:spPr bwMode="auto">
          <a:xfrm>
            <a:off x="167861" y="1362075"/>
            <a:ext cx="510926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 – </a:t>
            </a:r>
            <a:r>
              <a:rPr lang="de-DE" dirty="0" err="1"/>
              <a:t>DBPedia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WikiData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6</a:t>
            </a:fld>
            <a:endParaRPr lang="de-D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26" y="4863332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 flipH="1">
            <a:off x="2236170" y="3867780"/>
            <a:ext cx="3040956" cy="30777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 marL="12700" marR="5080">
              <a:lnSpc>
                <a:spcPts val="2400"/>
              </a:lnSpc>
            </a:pPr>
            <a:endParaRPr lang="de-DE" sz="2400" b="1" spc="-5" dirty="0">
              <a:noFill/>
              <a:latin typeface="Arial"/>
              <a:cs typeface="Arial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257762" y="5152975"/>
            <a:ext cx="978408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7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962025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b="50000"/>
          <a:stretch/>
        </p:blipFill>
        <p:spPr bwMode="auto">
          <a:xfrm>
            <a:off x="3667538" y="2651586"/>
            <a:ext cx="6632161" cy="2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5"/>
          <a:stretch/>
        </p:blipFill>
        <p:spPr bwMode="auto">
          <a:xfrm>
            <a:off x="3594100" y="950015"/>
            <a:ext cx="6705600" cy="168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002081"/>
            <a:ext cx="2590800" cy="38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8" y="4829175"/>
            <a:ext cx="6596822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 – </a:t>
            </a:r>
            <a:r>
              <a:rPr lang="de-DE" dirty="0" err="1"/>
              <a:t>Sparql</a:t>
            </a:r>
            <a:r>
              <a:rPr lang="de-DE" dirty="0"/>
              <a:t> Query Plan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8</a:t>
            </a:fld>
            <a:endParaRPr lang="de-DE" dirty="0"/>
          </a:p>
        </p:txBody>
      </p:sp>
      <p:cxnSp>
        <p:nvCxnSpPr>
          <p:cNvPr id="4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9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5471292" y="2581360"/>
            <a:ext cx="1749829" cy="1421785"/>
            <a:chOff x="4495800" y="2590799"/>
            <a:chExt cx="1645920" cy="1289276"/>
          </a:xfrm>
        </p:grpSpPr>
        <p:sp>
          <p:nvSpPr>
            <p:cNvPr id="17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4495800" y="3061453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Parsing and Cleaning</a:t>
              </a:r>
            </a:p>
          </p:txBody>
        </p:sp>
        <p:sp>
          <p:nvSpPr>
            <p:cNvPr id="19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III</a:t>
              </a:r>
            </a:p>
          </p:txBody>
        </p:sp>
      </p:grpSp>
      <p:sp>
        <p:nvSpPr>
          <p:cNvPr id="44" name="Pfeil nach rechts 43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Pfeil nach rechts 47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18292" y="4886137"/>
            <a:ext cx="1111202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offset</a:t>
            </a:r>
            <a:r>
              <a:rPr lang="de-DE" dirty="0"/>
              <a:t> 10.000</a:t>
            </a:r>
          </a:p>
        </p:txBody>
      </p:sp>
      <p:grpSp>
        <p:nvGrpSpPr>
          <p:cNvPr id="52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5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5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4" name="Pfeil nach rechts 63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9" name="Pfeil nach rechts 68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0" name="Pfeil nach rechts 69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1" name="Pfeil nach rechts 70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2" name="Pfeil nach rechts 71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4" name="Pfeil nach rechts 73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5" name="Pfeil nach rechts 74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6" name="Pfeil nach rechts 75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7" name="Pfeil nach rechts 76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8" name="Pfeil nach rechts 77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0" name="Pfeil nach rechts 79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1" name="Pfeil nach rechts 80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2" name="Pfeil nach rechts 81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4" name="Pfeil nach rechts 83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6" name="Pfeil nach rechts 85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7" name="Pfeil nach rechts 86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8" name="Pfeil nach rechts 87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9" name="Pfeil nach rechts 88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0" name="Pfeil nach rechts 89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96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lussdiagramm: Magnetplattenspeicher 98"/>
          <p:cNvSpPr/>
          <p:nvPr/>
        </p:nvSpPr>
        <p:spPr>
          <a:xfrm>
            <a:off x="9271095" y="1087285"/>
            <a:ext cx="914400" cy="132015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0" name="Straight Arrow Connector 11"/>
          <p:cNvCxnSpPr/>
          <p:nvPr/>
        </p:nvCxnSpPr>
        <p:spPr>
          <a:xfrm>
            <a:off x="7221121" y="3293228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5"/>
          <p:cNvGrpSpPr/>
          <p:nvPr/>
        </p:nvGrpSpPr>
        <p:grpSpPr>
          <a:xfrm>
            <a:off x="7480300" y="2588240"/>
            <a:ext cx="1749829" cy="1421785"/>
            <a:chOff x="4495800" y="2590799"/>
            <a:chExt cx="1645920" cy="1289276"/>
          </a:xfrm>
        </p:grpSpPr>
        <p:sp>
          <p:nvSpPr>
            <p:cNvPr id="103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TextBox 28"/>
            <p:cNvSpPr txBox="1"/>
            <p:nvPr/>
          </p:nvSpPr>
          <p:spPr>
            <a:xfrm>
              <a:off x="4495800" y="3061452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Filter Popular Movies</a:t>
              </a:r>
            </a:p>
          </p:txBody>
        </p:sp>
        <p:sp>
          <p:nvSpPr>
            <p:cNvPr id="105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IV</a:t>
              </a:r>
            </a:p>
          </p:txBody>
        </p:sp>
      </p:grpSp>
      <p:sp>
        <p:nvSpPr>
          <p:cNvPr id="107" name="Raute 106"/>
          <p:cNvSpPr/>
          <p:nvPr/>
        </p:nvSpPr>
        <p:spPr>
          <a:xfrm>
            <a:off x="9509619" y="3108170"/>
            <a:ext cx="457200" cy="446712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08" name="Straight Arrow Connector 11"/>
          <p:cNvCxnSpPr/>
          <p:nvPr/>
        </p:nvCxnSpPr>
        <p:spPr>
          <a:xfrm>
            <a:off x="9230129" y="3328276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1"/>
          <p:cNvCxnSpPr/>
          <p:nvPr/>
        </p:nvCxnSpPr>
        <p:spPr>
          <a:xfrm flipH="1" flipV="1">
            <a:off x="9724987" y="2413378"/>
            <a:ext cx="6616" cy="731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"/>
          <p:cNvCxnSpPr/>
          <p:nvPr/>
        </p:nvCxnSpPr>
        <p:spPr>
          <a:xfrm flipH="1">
            <a:off x="9718371" y="3537818"/>
            <a:ext cx="6616" cy="79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Flussdiagramm: Magnetplattenspeicher 112"/>
          <p:cNvSpPr/>
          <p:nvPr/>
        </p:nvSpPr>
        <p:spPr>
          <a:xfrm>
            <a:off x="9471399" y="4335924"/>
            <a:ext cx="495420" cy="66007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Textfeld 114"/>
          <p:cNvSpPr txBox="1"/>
          <p:nvPr/>
        </p:nvSpPr>
        <p:spPr>
          <a:xfrm rot="5400000">
            <a:off x="9721868" y="3760446"/>
            <a:ext cx="292709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True</a:t>
            </a:r>
          </a:p>
        </p:txBody>
      </p:sp>
      <p:sp>
        <p:nvSpPr>
          <p:cNvPr id="116" name="Textfeld 115"/>
          <p:cNvSpPr txBox="1"/>
          <p:nvPr/>
        </p:nvSpPr>
        <p:spPr>
          <a:xfrm rot="5400000">
            <a:off x="9709278" y="2739648"/>
            <a:ext cx="340158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117" name="Rechteck 116"/>
          <p:cNvSpPr/>
          <p:nvPr/>
        </p:nvSpPr>
        <p:spPr>
          <a:xfrm>
            <a:off x="9271095" y="4169051"/>
            <a:ext cx="914400" cy="9144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0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6261100" y="1038225"/>
            <a:ext cx="4191000" cy="5105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Movie Datasets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9</a:t>
            </a:fld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 flipH="1">
            <a:off x="6337300" y="1033046"/>
            <a:ext cx="4858846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SELECT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?countries)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actors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WHERE {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rdf:type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schema:Movie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resource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owl:sameAs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(?link,'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wikidata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dbo:musicComposer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dbp:productionCompanies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dct:subject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foaf:name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}</a:t>
            </a:r>
          </a:p>
          <a:p>
            <a:pPr marL="12700" marR="5080"/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GROUP BY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LIMIT 1;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13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7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9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Pfeil nach rechts 19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2" name="Pfeil nach rechts 21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3" name="Pfeil nach rechts 22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18292" y="4886137"/>
            <a:ext cx="107657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offset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10.000</a:t>
            </a:r>
          </a:p>
        </p:txBody>
      </p:sp>
      <p:grpSp>
        <p:nvGrpSpPr>
          <p:cNvPr id="27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28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30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31" name="Pfeil nach rechts 30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3" name="Pfeil nach rechts 32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4" name="Pfeil nach rechts 33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5" name="Pfeil nach rechts 34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7" name="Pfeil nach rechts 36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8" name="Pfeil nach rechts 37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9" name="Pfeil nach rechts 38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0" name="Pfeil nach rechts 39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1" name="Pfeil nach rechts 40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3" name="Pfeil nach rechts 42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4" name="Pfeil nach rechts 43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1" name="Pfeil nach rechts 50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2" name="Pfeil nach rechts 51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53" name="Pfeil nach rechts 52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4" name="Pfeil nach rechts 53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5" name="Pfeil nach rechts 54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61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8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genberg">
      <a:dk1>
        <a:sysClr val="windowText" lastClr="000000"/>
      </a:dk1>
      <a:lt1>
        <a:sysClr val="window" lastClr="FFFFFF"/>
      </a:lt1>
      <a:dk2>
        <a:srgbClr val="215284"/>
      </a:dk2>
      <a:lt2>
        <a:srgbClr val="C8C8C8"/>
      </a:lt2>
      <a:accent1>
        <a:srgbClr val="215284"/>
      </a:accent1>
      <a:accent2>
        <a:srgbClr val="C8C8C8"/>
      </a:accent2>
      <a:accent3>
        <a:srgbClr val="FFAA00"/>
      </a:accent3>
      <a:accent4>
        <a:srgbClr val="215284"/>
      </a:accent4>
      <a:accent5>
        <a:srgbClr val="C8C8C8"/>
      </a:accent5>
      <a:accent6>
        <a:srgbClr val="FFAA0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ts val="2400"/>
          </a:lnSpc>
          <a:defRPr sz="2400" b="1" spc="-5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1032</Words>
  <Application>Microsoft Office PowerPoint</Application>
  <PresentationFormat>Custom</PresentationFormat>
  <Paragraphs>183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BrownStd</vt:lpstr>
      <vt:lpstr>BrownStd Regular Alternate</vt:lpstr>
      <vt:lpstr>Calibri</vt:lpstr>
      <vt:lpstr>Times New Roman</vt:lpstr>
      <vt:lpstr>Univers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PuK_Praesentation_Gruppe1</dc:title>
  <dc:creator>Gruppe1</dc:creator>
  <cp:lastModifiedBy>Heinze, Patrick</cp:lastModifiedBy>
  <cp:revision>489</cp:revision>
  <dcterms:created xsi:type="dcterms:W3CDTF">2015-05-18T11:36:44Z</dcterms:created>
  <dcterms:modified xsi:type="dcterms:W3CDTF">2018-12-04T08:50:22Z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LastSaved">
    <vt:filetime>2015-05-18T00:00:00Z</vt:filetime>
  </property>
</Properties>
</file>